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90" r:id="rId2"/>
  </p:sldMasterIdLst>
  <p:notesMasterIdLst>
    <p:notesMasterId r:id="rId26"/>
  </p:notesMasterIdLst>
  <p:sldIdLst>
    <p:sldId id="256" r:id="rId3"/>
    <p:sldId id="257" r:id="rId4"/>
    <p:sldId id="296" r:id="rId5"/>
    <p:sldId id="297" r:id="rId6"/>
    <p:sldId id="298" r:id="rId7"/>
    <p:sldId id="270" r:id="rId8"/>
    <p:sldId id="271" r:id="rId9"/>
    <p:sldId id="274" r:id="rId10"/>
    <p:sldId id="275" r:id="rId11"/>
    <p:sldId id="276" r:id="rId12"/>
    <p:sldId id="277" r:id="rId13"/>
    <p:sldId id="280" r:id="rId14"/>
    <p:sldId id="300" r:id="rId15"/>
    <p:sldId id="291" r:id="rId16"/>
    <p:sldId id="304" r:id="rId17"/>
    <p:sldId id="283" r:id="rId18"/>
    <p:sldId id="301" r:id="rId19"/>
    <p:sldId id="303" r:id="rId20"/>
    <p:sldId id="286" r:id="rId21"/>
    <p:sldId id="293" r:id="rId22"/>
    <p:sldId id="288" r:id="rId23"/>
    <p:sldId id="267" r:id="rId24"/>
    <p:sldId id="268" r:id="rId2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5411" autoAdjust="0"/>
  </p:normalViewPr>
  <p:slideViewPr>
    <p:cSldViewPr snapToGrid="0">
      <p:cViewPr varScale="1">
        <p:scale>
          <a:sx n="88" d="100"/>
          <a:sy n="88" d="100"/>
        </p:scale>
        <p:origin x="25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2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7E580-81B4-4CDC-AB68-0F358782C1CE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66032A2-9E53-457C-8379-2C9BE7F433AB}">
      <dgm:prSet phldrT="[Texto]" custT="1"/>
      <dgm:spPr/>
      <dgm:t>
        <a:bodyPr/>
        <a:lstStyle/>
        <a:p>
          <a:pPr algn="ctr"/>
          <a:r>
            <a:rPr lang="es-ES" sz="2200" dirty="0"/>
            <a:t>Los alumnos/as que se encuentren matriculados en centros privados o de fuera de Castilla-La Mancha</a:t>
          </a:r>
        </a:p>
      </dgm:t>
    </dgm:pt>
    <dgm:pt modelId="{234EAB71-A3A1-4B91-98CE-2B6A3A49CE7A}" type="sibTrans" cxnId="{DE38F63F-1C9A-4E2F-B873-6C0271AA3865}">
      <dgm:prSet/>
      <dgm:spPr/>
      <dgm:t>
        <a:bodyPr/>
        <a:lstStyle/>
        <a:p>
          <a:endParaRPr lang="es-ES"/>
        </a:p>
      </dgm:t>
    </dgm:pt>
    <dgm:pt modelId="{CBF90FE3-F831-4212-BFD6-0CCE54060E4C}" type="parTrans" cxnId="{DE38F63F-1C9A-4E2F-B873-6C0271AA3865}">
      <dgm:prSet/>
      <dgm:spPr/>
      <dgm:t>
        <a:bodyPr/>
        <a:lstStyle/>
        <a:p>
          <a:endParaRPr lang="es-ES"/>
        </a:p>
      </dgm:t>
    </dgm:pt>
    <dgm:pt modelId="{E7E7D3DB-E1F8-454B-8755-7F736729C227}">
      <dgm:prSet phldrT="[Texto]"/>
      <dgm:spPr/>
      <dgm:t>
        <a:bodyPr/>
        <a:lstStyle/>
        <a:p>
          <a:endParaRPr lang="es-ES" dirty="0"/>
        </a:p>
      </dgm:t>
    </dgm:pt>
    <dgm:pt modelId="{DFC9E46C-D46B-40AF-A59B-F2A7035EC36A}" type="sibTrans" cxnId="{5D4CF95D-8734-4AC2-B50B-765708966A19}">
      <dgm:prSet/>
      <dgm:spPr/>
      <dgm:t>
        <a:bodyPr/>
        <a:lstStyle/>
        <a:p>
          <a:endParaRPr lang="es-ES"/>
        </a:p>
      </dgm:t>
    </dgm:pt>
    <dgm:pt modelId="{DC6047CE-0D37-45D3-8AEC-4637F0845417}" type="parTrans" cxnId="{5D4CF95D-8734-4AC2-B50B-765708966A19}">
      <dgm:prSet/>
      <dgm:spPr/>
      <dgm:t>
        <a:bodyPr/>
        <a:lstStyle/>
        <a:p>
          <a:endParaRPr lang="es-ES"/>
        </a:p>
      </dgm:t>
    </dgm:pt>
    <dgm:pt modelId="{F8035F2B-BEC7-448F-989A-FDEA4B95A173}">
      <dgm:prSet phldrT="[Texto]" custT="1"/>
      <dgm:spPr/>
      <dgm:t>
        <a:bodyPr/>
        <a:lstStyle/>
        <a:p>
          <a:pPr algn="ctr"/>
          <a:r>
            <a:rPr lang="es-ES" sz="2200" dirty="0"/>
            <a:t>Los alumnos/as que se encuentren matriculados en centros públicos de Castilla-La Mancha</a:t>
          </a:r>
        </a:p>
      </dgm:t>
    </dgm:pt>
    <dgm:pt modelId="{03F0A9C1-1684-48A5-86D4-A69543F55AC0}" type="sibTrans" cxnId="{849FD2CF-71B7-4B63-8050-74235D5DAAAA}">
      <dgm:prSet/>
      <dgm:spPr/>
      <dgm:t>
        <a:bodyPr/>
        <a:lstStyle/>
        <a:p>
          <a:endParaRPr lang="es-ES"/>
        </a:p>
      </dgm:t>
    </dgm:pt>
    <dgm:pt modelId="{7834ECF8-2A6D-4FDC-B03A-92974E205D62}" type="parTrans" cxnId="{849FD2CF-71B7-4B63-8050-74235D5DAAAA}">
      <dgm:prSet/>
      <dgm:spPr/>
      <dgm:t>
        <a:bodyPr/>
        <a:lstStyle/>
        <a:p>
          <a:endParaRPr lang="es-ES"/>
        </a:p>
      </dgm:t>
    </dgm:pt>
    <dgm:pt modelId="{53C94096-DFED-425D-8D01-B6FCB1130E74}" type="pres">
      <dgm:prSet presAssocID="{1A57E580-81B4-4CDC-AB68-0F358782C1C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C70B58D-7157-452B-BA89-F5A3F2C03521}" type="pres">
      <dgm:prSet presAssocID="{F8035F2B-BEC7-448F-989A-FDEA4B95A173}" presName="linNode" presStyleCnt="0"/>
      <dgm:spPr/>
    </dgm:pt>
    <dgm:pt modelId="{F8C8C28F-4A4A-4B43-8035-BDA8BE37178F}" type="pres">
      <dgm:prSet presAssocID="{F8035F2B-BEC7-448F-989A-FDEA4B95A173}" presName="parentShp" presStyleLbl="node1" presStyleIdx="0" presStyleCnt="2" custScaleX="150559" custLinFactNeighborX="225" custLinFactNeighborY="-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0B9C2B-5999-4EF2-BD1B-0030F1CC98E1}" type="pres">
      <dgm:prSet presAssocID="{F8035F2B-BEC7-448F-989A-FDEA4B95A173}" presName="childShp" presStyleLbl="bgAccFollowNode1" presStyleIdx="0" presStyleCnt="2" custScaleX="54126" custScaleY="59099" custLinFactNeighborX="2160" custLinFactNeighborY="-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6877B0-D790-423B-AC64-ED5D403DEF96}" type="pres">
      <dgm:prSet presAssocID="{03F0A9C1-1684-48A5-86D4-A69543F55AC0}" presName="spacing" presStyleCnt="0"/>
      <dgm:spPr/>
    </dgm:pt>
    <dgm:pt modelId="{2C268E1B-6626-4831-8D89-028203D6F7E9}" type="pres">
      <dgm:prSet presAssocID="{466032A2-9E53-457C-8379-2C9BE7F433AB}" presName="linNode" presStyleCnt="0"/>
      <dgm:spPr/>
    </dgm:pt>
    <dgm:pt modelId="{EF62F2C7-477F-4B3A-9797-6CBA32F7BE04}" type="pres">
      <dgm:prSet presAssocID="{466032A2-9E53-457C-8379-2C9BE7F433AB}" presName="parentShp" presStyleLbl="node1" presStyleIdx="1" presStyleCnt="2" custScaleX="153663" custLinFactNeighborX="1345" custLinFactNeighborY="-2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80DBFC-BD96-4A0D-AE85-920E2DE7AC46}" type="pres">
      <dgm:prSet presAssocID="{466032A2-9E53-457C-8379-2C9BE7F433AB}" presName="childShp" presStyleLbl="bgAccFollowNode1" presStyleIdx="1" presStyleCnt="2" custScaleX="54174" custScaleY="61268" custLinFactNeighborX="102" custLinFactNeighborY="-2965">
        <dgm:presLayoutVars>
          <dgm:bulletEnabled val="1"/>
        </dgm:presLayoutVars>
      </dgm:prSet>
      <dgm:spPr/>
    </dgm:pt>
  </dgm:ptLst>
  <dgm:cxnLst>
    <dgm:cxn modelId="{849FD2CF-71B7-4B63-8050-74235D5DAAAA}" srcId="{1A57E580-81B4-4CDC-AB68-0F358782C1CE}" destId="{F8035F2B-BEC7-448F-989A-FDEA4B95A173}" srcOrd="0" destOrd="0" parTransId="{7834ECF8-2A6D-4FDC-B03A-92974E205D62}" sibTransId="{03F0A9C1-1684-48A5-86D4-A69543F55AC0}"/>
    <dgm:cxn modelId="{8BA19A00-7387-49F8-8F58-213F15FF1AF6}" type="presOf" srcId="{1A57E580-81B4-4CDC-AB68-0F358782C1CE}" destId="{53C94096-DFED-425D-8D01-B6FCB1130E74}" srcOrd="0" destOrd="0" presId="urn:microsoft.com/office/officeart/2005/8/layout/vList6"/>
    <dgm:cxn modelId="{DE38F63F-1C9A-4E2F-B873-6C0271AA3865}" srcId="{1A57E580-81B4-4CDC-AB68-0F358782C1CE}" destId="{466032A2-9E53-457C-8379-2C9BE7F433AB}" srcOrd="1" destOrd="0" parTransId="{CBF90FE3-F831-4212-BFD6-0CCE54060E4C}" sibTransId="{234EAB71-A3A1-4B91-98CE-2B6A3A49CE7A}"/>
    <dgm:cxn modelId="{FBC8B1D1-A7AE-47E9-ADC0-640E3DD2D62D}" type="presOf" srcId="{E7E7D3DB-E1F8-454B-8755-7F736729C227}" destId="{E80B9C2B-5999-4EF2-BD1B-0030F1CC98E1}" srcOrd="0" destOrd="0" presId="urn:microsoft.com/office/officeart/2005/8/layout/vList6"/>
    <dgm:cxn modelId="{FE13FFC1-6BFC-41E2-A052-5B38B8EC58F2}" type="presOf" srcId="{F8035F2B-BEC7-448F-989A-FDEA4B95A173}" destId="{F8C8C28F-4A4A-4B43-8035-BDA8BE37178F}" srcOrd="0" destOrd="0" presId="urn:microsoft.com/office/officeart/2005/8/layout/vList6"/>
    <dgm:cxn modelId="{35690EDD-8AB2-4C97-976B-483431F7C595}" type="presOf" srcId="{466032A2-9E53-457C-8379-2C9BE7F433AB}" destId="{EF62F2C7-477F-4B3A-9797-6CBA32F7BE04}" srcOrd="0" destOrd="0" presId="urn:microsoft.com/office/officeart/2005/8/layout/vList6"/>
    <dgm:cxn modelId="{5D4CF95D-8734-4AC2-B50B-765708966A19}" srcId="{F8035F2B-BEC7-448F-989A-FDEA4B95A173}" destId="{E7E7D3DB-E1F8-454B-8755-7F736729C227}" srcOrd="0" destOrd="0" parTransId="{DC6047CE-0D37-45D3-8AEC-4637F0845417}" sibTransId="{DFC9E46C-D46B-40AF-A59B-F2A7035EC36A}"/>
    <dgm:cxn modelId="{B813B34E-173F-46AA-B2E6-0E808111A99C}" type="presParOf" srcId="{53C94096-DFED-425D-8D01-B6FCB1130E74}" destId="{5C70B58D-7157-452B-BA89-F5A3F2C03521}" srcOrd="0" destOrd="0" presId="urn:microsoft.com/office/officeart/2005/8/layout/vList6"/>
    <dgm:cxn modelId="{23893E57-207D-490B-A341-FDEF9E2EF685}" type="presParOf" srcId="{5C70B58D-7157-452B-BA89-F5A3F2C03521}" destId="{F8C8C28F-4A4A-4B43-8035-BDA8BE37178F}" srcOrd="0" destOrd="0" presId="urn:microsoft.com/office/officeart/2005/8/layout/vList6"/>
    <dgm:cxn modelId="{25657B65-924E-4FB6-B65D-4857750517BF}" type="presParOf" srcId="{5C70B58D-7157-452B-BA89-F5A3F2C03521}" destId="{E80B9C2B-5999-4EF2-BD1B-0030F1CC98E1}" srcOrd="1" destOrd="0" presId="urn:microsoft.com/office/officeart/2005/8/layout/vList6"/>
    <dgm:cxn modelId="{97307E2D-5FBE-4061-AD76-86B4A2C28395}" type="presParOf" srcId="{53C94096-DFED-425D-8D01-B6FCB1130E74}" destId="{E36877B0-D790-423B-AC64-ED5D403DEF96}" srcOrd="1" destOrd="0" presId="urn:microsoft.com/office/officeart/2005/8/layout/vList6"/>
    <dgm:cxn modelId="{FC84CA10-39D8-4690-8419-FE4E28716D48}" type="presParOf" srcId="{53C94096-DFED-425D-8D01-B6FCB1130E74}" destId="{2C268E1B-6626-4831-8D89-028203D6F7E9}" srcOrd="2" destOrd="0" presId="urn:microsoft.com/office/officeart/2005/8/layout/vList6"/>
    <dgm:cxn modelId="{93D12AA9-4FEB-4FF0-93CC-F064172317C1}" type="presParOf" srcId="{2C268E1B-6626-4831-8D89-028203D6F7E9}" destId="{EF62F2C7-477F-4B3A-9797-6CBA32F7BE04}" srcOrd="0" destOrd="0" presId="urn:microsoft.com/office/officeart/2005/8/layout/vList6"/>
    <dgm:cxn modelId="{6FB56658-F317-4AAB-855A-904E701D0852}" type="presParOf" srcId="{2C268E1B-6626-4831-8D89-028203D6F7E9}" destId="{8880DBFC-BD96-4A0D-AE85-920E2DE7AC4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BEFB-2910-4F56-8DD4-E481088AE51B}" type="datetimeFigureOut">
              <a:rPr lang="es-ES" smtClean="0"/>
              <a:t>09/06/2023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741BB-523C-4CA4-91CF-27B020AA75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2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LKJASÑLDKFJLAÑSKDJFLASKDJFLASKDJFLASKDJF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67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01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62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2BC2E-6A47-478E-B170-76ABEC41551A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31" y="167636"/>
            <a:ext cx="1894647" cy="133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3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73D3-17EB-4007-A0EF-5B03A8C1949C}" type="datetime1">
              <a:rPr lang="es-ES" smtClean="0"/>
              <a:t>09/06/2023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AA7F-EB74-41EC-A9DD-A621E43EC46F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6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9C74-ACC5-438B-8293-E54460262F8B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154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EC32-9848-4CA6-94FD-A7141DC8D2BE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301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C56B1-11AD-4A5F-B925-0DE4645EE09F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45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7446-B8AF-4B4C-BF26-0D9CE89C21CF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63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5B1-3584-4740-A912-609C00799DD2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484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084E-25DC-412A-B009-C5AE505316C3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971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8531-0212-45D7-9D31-2307F3EE2AEF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31" y="167636"/>
            <a:ext cx="1894647" cy="133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94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b="1"/>
            </a:lvl1pPr>
            <a:lvl2pPr marL="742950" indent="-285750">
              <a:buFont typeface="Wingdings" panose="05000000000000000000" pitchFamily="2" charset="2"/>
              <a:buChar char="Ø"/>
              <a:defRPr b="1"/>
            </a:lvl2pPr>
            <a:lvl3pPr marL="1200150" indent="-285750">
              <a:buFont typeface="Wingdings" panose="05000000000000000000" pitchFamily="2" charset="2"/>
              <a:buChar char="§"/>
              <a:defRPr b="1"/>
            </a:lvl3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369-F0F5-4E0B-AFD5-21E3FED57178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C3935E9F-5835-41BA-971D-98E1483F043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881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b="1"/>
            </a:lvl1pPr>
            <a:lvl2pPr marL="742950" indent="-285750">
              <a:buFont typeface="Wingdings" panose="05000000000000000000" pitchFamily="2" charset="2"/>
              <a:buChar char="Ø"/>
              <a:defRPr b="1"/>
            </a:lvl2pPr>
            <a:lvl3pPr marL="1200150" indent="-285750">
              <a:buFont typeface="Wingdings" panose="05000000000000000000" pitchFamily="2" charset="2"/>
              <a:buChar char="§"/>
              <a:defRPr b="1"/>
            </a:lvl3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AA04-C502-4AB5-ABFF-225D031965AF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C3935E9F-5835-41BA-971D-98E1483F043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8369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F4AF-16CB-4611-9B00-36E86CD99E67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795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573D-16AB-471E-9198-E42B00D61F14}" type="datetime1">
              <a:rPr lang="es-ES" smtClean="0"/>
              <a:t>09/06/2023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0849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8799-82CE-4C4A-987D-25937CEE05F6}" type="datetime1">
              <a:rPr lang="es-ES" smtClean="0"/>
              <a:t>09/06/2023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6656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EE4E-BD9D-4A86-A7BF-0CE479C4B822}" type="datetime1">
              <a:rPr lang="es-ES" smtClean="0"/>
              <a:t>09/06/2023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055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47CA-E5BF-4784-9BCE-D6417F1A56A4}" type="datetime1">
              <a:rPr lang="es-ES" smtClean="0"/>
              <a:t>09/06/2023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172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37CE-1BC5-4A9D-8F56-F7C20C23480F}" type="datetime1">
              <a:rPr lang="es-ES" smtClean="0"/>
              <a:t>09/06/2023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3889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A43E-F81F-4439-8C00-AC8AD733210C}" type="datetime1">
              <a:rPr lang="es-ES" smtClean="0"/>
              <a:t>09/06/2023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3336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028-5090-404B-808B-CD4A7D901A71}" type="datetime1">
              <a:rPr lang="es-ES" smtClean="0"/>
              <a:t>09/06/2023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942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5099-E96A-4066-98EE-314689045DA1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3960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482-C426-4D06-A143-476EAEC24DCC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152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A4A1-680D-4144-B286-7E352D51ED20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769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2F58-9FD0-4125-83F0-2CA75ADC3CA6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77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C7D6-497C-41B5-AA3D-18DF333587E4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966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0C8D-0520-4A5E-9861-81296416F41E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3553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21F1-ED72-4EF5-ADF4-49DD8EC7A2CD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608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D29-36B6-438F-B517-48EFFBF70915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436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45AA-6283-46BA-95A4-18BF254D2A71}" type="datetime1">
              <a:rPr lang="es-ES" smtClean="0"/>
              <a:t>09/06/2023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43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1A0F-073B-4291-98E1-2E716F4A60A0}" type="datetime1">
              <a:rPr lang="es-ES" smtClean="0"/>
              <a:t>09/06/2023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66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A381-5E41-4398-A620-6A9258A4B22C}" type="datetime1">
              <a:rPr lang="es-ES" smtClean="0"/>
              <a:t>09/06/2023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7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3D9-D56D-47EA-9F84-D8F26F81B2EC}" type="datetime1">
              <a:rPr lang="es-ES" smtClean="0"/>
              <a:t>09/06/2023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05BF-D767-46E6-9875-4F91169B7A7A}" type="datetime1">
              <a:rPr lang="es-ES" smtClean="0"/>
              <a:t>09/06/2023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98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9296-B16E-435A-AD70-AE9B2A9BA11D}" type="datetime1">
              <a:rPr lang="es-ES" smtClean="0"/>
              <a:t>09/06/2023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31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F1BFFD-EEC2-4725-947C-9E512546FBA2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21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7505C6-1746-48A8-A396-10CEE744436E}" type="datetime1">
              <a:rPr lang="es-ES" smtClean="0"/>
              <a:t>09/06/2023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783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  <p:sldLayoutId id="214748380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duca.jccm.es/" TargetMode="Externa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jccm.es/es/admision/admision-formacion-profesional/admision-ciclos-formativos-f-p-basi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mosclm.castillalamancha.es/" TargetMode="External"/><Relationship Id="rId2" Type="http://schemas.openxmlformats.org/officeDocument/2006/relationships/hyperlink" Target="https://papas.jccm.es/papas/" TargetMode="Externa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hyperlink" Target="http://www.educa.jccm.es/es/fpclm/estudios-formacion-profesional/estudios-ofertado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apas.jccm.es/papas/" TargetMode="External"/><Relationship Id="rId2" Type="http://schemas.openxmlformats.org/officeDocument/2006/relationships/hyperlink" Target="http://www.educa.jccm.es/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rgbClr val="0070C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6519" y="1792940"/>
            <a:ext cx="10919010" cy="445545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/>
              <a:t>ADMISIÓN CICLOS FORMATIVOS</a:t>
            </a:r>
            <a:br>
              <a:rPr lang="es-ES" sz="6000" b="1" dirty="0"/>
            </a:br>
            <a:r>
              <a:rPr lang="es-ES" sz="6000" b="1" dirty="0"/>
              <a:t> DE GRADO BÁSICO </a:t>
            </a:r>
            <a:br>
              <a:rPr lang="es-ES" sz="6000" b="1" dirty="0"/>
            </a:br>
            <a:r>
              <a:rPr lang="es-ES" sz="6000" b="1" dirty="0"/>
              <a:t>2023/2024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/>
            </a:r>
            <a:br>
              <a:rPr lang="es-ES" b="1" dirty="0"/>
            </a:br>
            <a:endParaRPr lang="es-ES" b="1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7632049-0BA9-4708-980D-A908AE23A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56022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60439"/>
            <a:ext cx="10216566" cy="134701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/>
              <a:t>ADJUDICACIÓN PROVISIONAL</a:t>
            </a:r>
            <a:r>
              <a:rPr lang="es-ES" sz="5400" b="1" dirty="0"/>
              <a:t/>
            </a:r>
            <a:br>
              <a:rPr lang="es-ES" sz="5400" b="1" dirty="0"/>
            </a:br>
            <a:endParaRPr lang="es-ES" sz="5400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540774" y="1759423"/>
            <a:ext cx="10360005" cy="3559829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es-ES" sz="3200" b="1" dirty="0">
                <a:solidFill>
                  <a:schemeClr val="tx1"/>
                </a:solidFill>
              </a:rPr>
              <a:t>6 DE JULIO DE 2023</a:t>
            </a:r>
          </a:p>
          <a:p>
            <a:pPr>
              <a:lnSpc>
                <a:spcPct val="150000"/>
              </a:lnSpc>
            </a:pPr>
            <a:r>
              <a:rPr lang="es-ES" sz="2400" b="1" u="sng" dirty="0"/>
              <a:t>Debes comprobar que todos los datos son correctos.</a:t>
            </a:r>
            <a:r>
              <a:rPr lang="es-ES" sz="2400" b="1" dirty="0"/>
              <a:t> Si no fuera así podrás realizar una reclamación a través de la secretaría virtual de la plataforma educativa </a:t>
            </a:r>
            <a:r>
              <a:rPr lang="es-ES" sz="2400" b="1" dirty="0" err="1"/>
              <a:t>EducamosCLM</a:t>
            </a:r>
            <a:r>
              <a:rPr lang="es-ES" sz="2400" b="1" dirty="0"/>
              <a:t>.</a:t>
            </a:r>
          </a:p>
          <a:p>
            <a:pPr>
              <a:lnSpc>
                <a:spcPct val="150000"/>
              </a:lnSpc>
            </a:pPr>
            <a:endParaRPr lang="es-ES" sz="2400" dirty="0"/>
          </a:p>
          <a:p>
            <a:pPr algn="ctr"/>
            <a:r>
              <a:rPr lang="es-ES" sz="2800" b="1" dirty="0">
                <a:solidFill>
                  <a:schemeClr val="tx1"/>
                </a:solidFill>
              </a:rPr>
              <a:t>PLAZO DE RECLAMACIÓN: Hasta el 10 de julio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10</a:t>
            </a:fld>
            <a:endParaRPr lang="es-ES" sz="12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779" y="236425"/>
            <a:ext cx="1129543" cy="119898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E8AF3EB4-C7E7-4BD1-8446-389A72EDC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115" y="3701130"/>
            <a:ext cx="251177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2729" y="569422"/>
            <a:ext cx="9970443" cy="119898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/>
              <a:t>ADJUDICACIÓN definitiva</a:t>
            </a:r>
            <a:br>
              <a:rPr lang="es-ES" sz="6000" b="1" dirty="0"/>
            </a:br>
            <a:endParaRPr lang="es-ES" sz="4000" b="1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684212" y="1633794"/>
            <a:ext cx="9767478" cy="4480135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18 DE JULIO DE 2023</a:t>
            </a:r>
            <a:endParaRPr lang="es-ES" sz="2400" u="sng" dirty="0"/>
          </a:p>
          <a:p>
            <a:pPr>
              <a:lnSpc>
                <a:spcPct val="150000"/>
              </a:lnSpc>
            </a:pPr>
            <a:r>
              <a:rPr lang="es-ES" sz="2400" b="1" u="sng" dirty="0">
                <a:solidFill>
                  <a:schemeClr val="accent1"/>
                </a:solidFill>
              </a:rPr>
              <a:t>Debes comprobar que todos los datos son correctos.</a:t>
            </a:r>
            <a:r>
              <a:rPr lang="es-ES" sz="2400" b="1" dirty="0">
                <a:solidFill>
                  <a:schemeClr val="accent1"/>
                </a:solidFill>
              </a:rPr>
              <a:t> Si no fuera así podrás presentar un recurso de alzada ante la persona titular de la Delegación Provincial de Educación, Cultura y Deportes correspondiente.</a:t>
            </a:r>
            <a:endParaRPr lang="es-ES" sz="2400" dirty="0">
              <a:solidFill>
                <a:schemeClr val="accent1"/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11</a:t>
            </a:fld>
            <a:endParaRPr lang="es-ES" sz="12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478" y="126457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96646"/>
            <a:ext cx="9414387" cy="117987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MATRÍCULA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1445" y="1395630"/>
            <a:ext cx="10028903" cy="5265724"/>
          </a:xfrm>
        </p:spPr>
        <p:txBody>
          <a:bodyPr>
            <a:normAutofit/>
          </a:bodyPr>
          <a:lstStyle/>
          <a:p>
            <a:pPr algn="just"/>
            <a:r>
              <a:rPr lang="es-ES" sz="2800" dirty="0"/>
              <a:t>Si has obtenido un puesto escolar en la adjudicación definitiva deberás formalizar tu matrícula de forma telemática a través de la secretaría virtual de la plataforma educativa </a:t>
            </a:r>
            <a:r>
              <a:rPr lang="es-ES" sz="2800" dirty="0" err="1"/>
              <a:t>EducamosCLM</a:t>
            </a:r>
            <a:r>
              <a:rPr lang="es-ES" sz="2800" dirty="0"/>
              <a:t> o de forma presencial en el centro educativo adjudicado (los </a:t>
            </a:r>
            <a:r>
              <a:rPr lang="es-ES" sz="2800" b="1" dirty="0"/>
              <a:t>centros</a:t>
            </a:r>
            <a:r>
              <a:rPr lang="es-ES" sz="2800" dirty="0"/>
              <a:t> educativos permanecerán </a:t>
            </a:r>
            <a:r>
              <a:rPr lang="es-ES" sz="2800" b="1" dirty="0"/>
              <a:t>cerrados durante el mes de agosto</a:t>
            </a:r>
            <a:r>
              <a:rPr lang="es-ES" sz="2800" dirty="0"/>
              <a:t>)</a:t>
            </a:r>
          </a:p>
          <a:p>
            <a:pPr algn="ctr"/>
            <a:endParaRPr lang="es-ES" sz="24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12</a:t>
            </a:fld>
            <a:endParaRPr lang="es-ES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187" y="196646"/>
            <a:ext cx="1129543" cy="119898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1AA2E5BE-A3CF-46AC-8BFD-E10565C7D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115" y="5017323"/>
            <a:ext cx="251177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1445" y="1075765"/>
            <a:ext cx="10722367" cy="5307107"/>
          </a:xfrm>
        </p:spPr>
        <p:txBody>
          <a:bodyPr>
            <a:normAutofit/>
          </a:bodyPr>
          <a:lstStyle/>
          <a:p>
            <a:pPr algn="ctr"/>
            <a:r>
              <a:rPr lang="es-ES" sz="4500" b="1" dirty="0"/>
              <a:t>¿CUÁNDO TENGO QUE FORMALIZAR LA MATRÍCULA?</a:t>
            </a:r>
            <a:endParaRPr lang="es-ES" b="1" dirty="0">
              <a:solidFill>
                <a:schemeClr val="bg2">
                  <a:lumMod val="75000"/>
                </a:schemeClr>
              </a:solidFill>
            </a:endParaRPr>
          </a:p>
          <a:p>
            <a:pPr lvl="0" algn="ctr">
              <a:buClr>
                <a:prstClr val="white"/>
              </a:buClr>
            </a:pPr>
            <a:endParaRPr lang="es-ES" sz="1400" b="1" dirty="0">
              <a:solidFill>
                <a:srgbClr val="146194">
                  <a:lumMod val="75000"/>
                </a:srgbClr>
              </a:solidFill>
            </a:endParaRPr>
          </a:p>
          <a:p>
            <a:pPr lvl="1" algn="ctr">
              <a:buClr>
                <a:prstClr val="white"/>
              </a:buClr>
            </a:pPr>
            <a:r>
              <a:rPr lang="es-ES" sz="3000" b="1" dirty="0">
                <a:solidFill>
                  <a:prstClr val="white"/>
                </a:solidFill>
              </a:rPr>
              <a:t>DEL 19 DE JULIO AL 24 DE AGOSTO DE 2023*</a:t>
            </a:r>
          </a:p>
          <a:p>
            <a:pPr lvl="1" algn="ctr">
              <a:buClr>
                <a:prstClr val="white"/>
              </a:buClr>
            </a:pPr>
            <a:r>
              <a:rPr lang="es-ES" sz="1400" b="1" dirty="0">
                <a:solidFill>
                  <a:prstClr val="white"/>
                </a:solidFill>
              </a:rPr>
              <a:t> </a:t>
            </a:r>
          </a:p>
          <a:p>
            <a:pPr lvl="1" algn="just">
              <a:buClr>
                <a:prstClr val="white"/>
              </a:buClr>
            </a:pPr>
            <a:r>
              <a:rPr lang="es-ES" sz="1500" b="1" dirty="0">
                <a:solidFill>
                  <a:srgbClr val="146194">
                    <a:lumMod val="75000"/>
                  </a:srgbClr>
                </a:solidFill>
              </a:rPr>
              <a:t>*No obstante, dispondrás hasta el </a:t>
            </a:r>
            <a:r>
              <a:rPr lang="es-ES" sz="1500" b="1" dirty="0">
                <a:solidFill>
                  <a:prstClr val="white"/>
                </a:solidFill>
              </a:rPr>
              <a:t>8 de septiembre de 2023</a:t>
            </a:r>
            <a:r>
              <a:rPr lang="es-ES" sz="1500" b="1" dirty="0">
                <a:solidFill>
                  <a:srgbClr val="146194">
                    <a:lumMod val="75000"/>
                  </a:srgbClr>
                </a:solidFill>
              </a:rPr>
              <a:t>, para hacer entrega de la documentación requerida por el Centro y del justificante de pago del seguro escolar, en su caso, teniendo en cuenta que los </a:t>
            </a:r>
            <a:r>
              <a:rPr lang="es-ES" sz="1500" b="1" dirty="0">
                <a:solidFill>
                  <a:prstClr val="black"/>
                </a:solidFill>
              </a:rPr>
              <a:t>centros</a:t>
            </a:r>
            <a:r>
              <a:rPr lang="es-ES" sz="1500" b="1" dirty="0">
                <a:solidFill>
                  <a:srgbClr val="146194">
                    <a:lumMod val="75000"/>
                  </a:srgbClr>
                </a:solidFill>
              </a:rPr>
              <a:t> educativos permanecerán </a:t>
            </a:r>
            <a:r>
              <a:rPr lang="es-ES" sz="1500" b="1" dirty="0">
                <a:solidFill>
                  <a:prstClr val="black"/>
                </a:solidFill>
              </a:rPr>
              <a:t>cerrados durante el mes de agosto</a:t>
            </a:r>
            <a:r>
              <a:rPr lang="es-ES" sz="1500" b="1" dirty="0">
                <a:solidFill>
                  <a:srgbClr val="146194">
                    <a:lumMod val="75000"/>
                  </a:srgbClr>
                </a:solidFill>
              </a:rPr>
              <a:t>.</a:t>
            </a:r>
          </a:p>
          <a:p>
            <a:pPr lvl="1" algn="just">
              <a:buClr>
                <a:prstClr val="white"/>
              </a:buClr>
            </a:pPr>
            <a:endParaRPr lang="es-ES" sz="1100" b="1" dirty="0">
              <a:solidFill>
                <a:srgbClr val="146194">
                  <a:lumMod val="75000"/>
                </a:srgbClr>
              </a:solidFill>
            </a:endParaRPr>
          </a:p>
          <a:p>
            <a:pPr lvl="1" algn="just">
              <a:buClr>
                <a:prstClr val="white"/>
              </a:buClr>
            </a:pPr>
            <a:r>
              <a:rPr lang="es-ES" sz="1900" b="1" u="sng" dirty="0">
                <a:solidFill>
                  <a:srgbClr val="146194">
                    <a:lumMod val="75000"/>
                  </a:srgbClr>
                </a:solidFill>
              </a:rPr>
              <a:t>Aquellos solicitantes que hayan obtenido una plaza en la adjudicación definitiva y no formalicen la matrícula en los plazos indicados, perderán el derecho a la plaza asignada y serán </a:t>
            </a:r>
            <a:r>
              <a:rPr lang="es-ES" sz="1900" b="1" u="sng" dirty="0">
                <a:solidFill>
                  <a:prstClr val="white"/>
                </a:solidFill>
              </a:rPr>
              <a:t>excluidos </a:t>
            </a:r>
            <a:r>
              <a:rPr lang="es-ES" sz="1900" b="1" u="sng" dirty="0">
                <a:solidFill>
                  <a:srgbClr val="146194">
                    <a:lumMod val="75000"/>
                  </a:srgbClr>
                </a:solidFill>
              </a:rPr>
              <a:t>del proceso de admisión ordinario.</a:t>
            </a:r>
            <a:endParaRPr lang="es-ES" sz="2400" b="1" dirty="0"/>
          </a:p>
          <a:p>
            <a:pPr algn="ctr"/>
            <a:endParaRPr lang="es-ES" sz="24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5E9F-5835-41BA-971D-98E1483F043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322" y="47110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6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53311" y="430306"/>
            <a:ext cx="10181011" cy="6042212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Las personas solicitantes a las que les haya sido adjudicada una vacante en un ciclo formativo en el proceso de admisión y hubieran efectuado su </a:t>
            </a:r>
            <a:r>
              <a:rPr lang="es-ES" sz="2400" u="sng" dirty="0"/>
              <a:t>matrícula en ESO, o en un ciclo formativo de distinto centro o perfil profesional</a:t>
            </a:r>
            <a:r>
              <a:rPr lang="es-ES" sz="2400" dirty="0"/>
              <a:t>, podrán formalizar la matrícula en el nuevo ciclo formativo adjudicado, siempre que previamente realicen el trámite de renuncia a la matrícula de alguna de las siguientes formas:</a:t>
            </a:r>
          </a:p>
          <a:p>
            <a:pPr lvl="1" algn="just"/>
            <a:r>
              <a:rPr lang="es-ES" sz="2400" dirty="0"/>
              <a:t>- De forma telemática a través de la secretaría virtual de la plataforma educativa </a:t>
            </a:r>
            <a:r>
              <a:rPr lang="es-ES" sz="2400" dirty="0" err="1"/>
              <a:t>EducamosCLM</a:t>
            </a:r>
            <a:r>
              <a:rPr lang="es-ES" sz="2400" dirty="0"/>
              <a:t>, siempre y cuando se trate de anulación de matrículas de Ciclos Formativos adjudicados en esta convocatoria.</a:t>
            </a:r>
          </a:p>
          <a:p>
            <a:pPr lvl="1" algn="just"/>
            <a:r>
              <a:rPr lang="es-ES" sz="2400" dirty="0"/>
              <a:t>- Contactando con el centro educativo donde tuviera efectuada su matrícula, siempre y cuando se trate de anulaciones de matrículas no contempladas en el punto anterior.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14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57604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0F4FE4-E62E-465B-BB7C-4CEAD111D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3323492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s-ES" sz="4500" b="1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  <a:t>¿CUÁNDO TENGO QUE FORMALIZAR LA MATRÍCULA SI SOY REPETIDOR O PROMOCIONO A 2º CURSO?</a:t>
            </a:r>
            <a:r>
              <a:rPr lang="es-ES" sz="2000" b="1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es-ES" sz="2000" b="1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es-ES" sz="1400" b="1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es-ES" sz="1400" b="1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es-ES" sz="3000" b="1" cap="none" dirty="0">
                <a:ln>
                  <a:noFill/>
                </a:ln>
                <a:solidFill>
                  <a:prstClr val="white"/>
                </a:solidFill>
                <a:ea typeface="+mn-ea"/>
                <a:cs typeface="+mn-cs"/>
              </a:rPr>
              <a:t>DEL 26 DE JUNIO AL 3 DE JULIO DE 2023</a:t>
            </a:r>
            <a:br>
              <a:rPr lang="es-ES" sz="3000" b="1" cap="none" dirty="0">
                <a:ln>
                  <a:noFill/>
                </a:ln>
                <a:solidFill>
                  <a:prstClr val="white"/>
                </a:solidFill>
                <a:ea typeface="+mn-ea"/>
                <a:cs typeface="+mn-cs"/>
              </a:rPr>
            </a:b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121A83C-6376-4527-A599-55A9D65CE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4290647"/>
            <a:ext cx="10147911" cy="2171700"/>
          </a:xfrm>
        </p:spPr>
        <p:txBody>
          <a:bodyPr>
            <a:normAutofit fontScale="92500" lnSpcReduction="20000"/>
          </a:bodyPr>
          <a:lstStyle/>
          <a:p>
            <a:pPr lvl="1" algn="just">
              <a:buClr>
                <a:prstClr val="white"/>
              </a:buClr>
            </a:pPr>
            <a:r>
              <a:rPr lang="es-ES" sz="2400" dirty="0">
                <a:latin typeface="Arial" panose="020B0604020202020204" pitchFamily="34" charset="0"/>
                <a:ea typeface="Times New Roman" panose="02020603050405020304" pitchFamily="18" charset="0"/>
              </a:rPr>
              <a:t>A estos alumnos/as se les reservará su plaza en el ciclo que están cursando siempre que formalicen la matrícula, en los periodos establecidos para ello (</a:t>
            </a:r>
            <a:r>
              <a:rPr lang="es-ES" sz="24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entre el 26 de junio y el 3 de julio</a:t>
            </a:r>
            <a:r>
              <a:rPr lang="es-ES" sz="2400" dirty="0">
                <a:latin typeface="Arial" panose="020B0604020202020204" pitchFamily="34" charset="0"/>
                <a:ea typeface="Times New Roman" panose="02020603050405020304" pitchFamily="18" charset="0"/>
              </a:rPr>
              <a:t>). Los/as alumnos/as que no formalicen la matrícula en los plazos indicados, perderán el derecho a la plaza. Es fundamental que los centros educativos tengan grabadas en </a:t>
            </a:r>
            <a:r>
              <a:rPr lang="es-E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Delphos</a:t>
            </a:r>
            <a:r>
              <a:rPr lang="es-E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todas las matrículas que se hayan presentado de forma presencial en el centro durante estas fecha.</a:t>
            </a:r>
          </a:p>
          <a:p>
            <a:pPr lvl="1" algn="just">
              <a:buClr>
                <a:prstClr val="white"/>
              </a:buClr>
            </a:pPr>
            <a:endParaRPr lang="es-ES" sz="2400" b="1" dirty="0">
              <a:solidFill>
                <a:prstClr val="white">
                  <a:tint val="75000"/>
                </a:prst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097E982-ACBC-4DE2-A363-493280C4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5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4"/>
            <a:ext cx="10058400" cy="1879697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ADJUDICACIÓN DE VACANTES RESULTANTES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2115670"/>
            <a:ext cx="10347582" cy="4506355"/>
          </a:xfrm>
          <a:noFill/>
        </p:spPr>
        <p:txBody>
          <a:bodyPr>
            <a:normAutofit/>
          </a:bodyPr>
          <a:lstStyle/>
          <a:p>
            <a:r>
              <a:rPr lang="es-ES" sz="2400" dirty="0"/>
              <a:t>Las vacantes que resultan de aquellos alumnos/as que finalmente no se matriculan serán </a:t>
            </a:r>
            <a:r>
              <a:rPr lang="es-ES" sz="2400" dirty="0" err="1"/>
              <a:t>readjudicadas</a:t>
            </a:r>
            <a:r>
              <a:rPr lang="es-ES" sz="2400" dirty="0"/>
              <a:t> a </a:t>
            </a:r>
            <a:r>
              <a:rPr lang="es-ES" sz="2400" b="1" u="sng" dirty="0"/>
              <a:t>los alumnos/as que estén en lista de espera y no tengan ninguna adjudicación</a:t>
            </a:r>
            <a:r>
              <a:rPr lang="es-ES" sz="2400" b="1" dirty="0"/>
              <a:t> o a </a:t>
            </a:r>
            <a:r>
              <a:rPr lang="es-ES" sz="2400" b="1" u="sng" dirty="0"/>
              <a:t>los alumnos/as</a:t>
            </a:r>
            <a:r>
              <a:rPr lang="es-ES" sz="2400" b="1" u="sng" dirty="0">
                <a:solidFill>
                  <a:schemeClr val="bg1"/>
                </a:solidFill>
              </a:rPr>
              <a:t> </a:t>
            </a:r>
            <a:r>
              <a:rPr lang="es-ES" sz="2400" b="1" u="sng" dirty="0"/>
              <a:t>que, habiendo sido adjudicados, puedan mejorar dicha adjudicación</a:t>
            </a:r>
            <a:r>
              <a:rPr lang="es-ES" sz="2400" b="1" dirty="0"/>
              <a:t>. </a:t>
            </a:r>
          </a:p>
          <a:p>
            <a:pPr algn="ctr"/>
            <a:r>
              <a:rPr lang="es-ES" sz="2400" b="1" dirty="0"/>
              <a:t>Esta adjudicación se publicará el día</a:t>
            </a:r>
          </a:p>
          <a:p>
            <a:pPr algn="ctr"/>
            <a:r>
              <a:rPr lang="es-ES" sz="2400" b="1" dirty="0"/>
              <a:t> </a:t>
            </a:r>
            <a:r>
              <a:rPr lang="es-ES" sz="2400" b="1" dirty="0">
                <a:solidFill>
                  <a:schemeClr val="tx1"/>
                </a:solidFill>
              </a:rPr>
              <a:t>4 de septiembre de 2023.</a:t>
            </a:r>
          </a:p>
          <a:p>
            <a:pPr lvl="0" algn="just">
              <a:buClr>
                <a:prstClr val="white"/>
              </a:buClr>
            </a:pPr>
            <a:r>
              <a:rPr lang="es-ES" sz="2800" b="1" dirty="0">
                <a:solidFill>
                  <a:srgbClr val="146194">
                    <a:lumMod val="75000"/>
                  </a:srgbClr>
                </a:solidFill>
              </a:rPr>
              <a:t>En el Portal de Educación www.educa.jccm.es </a:t>
            </a:r>
            <a:r>
              <a:rPr lang="es-ES" sz="2800" dirty="0">
                <a:solidFill>
                  <a:srgbClr val="146194">
                    <a:lumMod val="75000"/>
                  </a:srgbClr>
                </a:solidFill>
              </a:rPr>
              <a:t>a través de la Plataforma</a:t>
            </a:r>
            <a:endParaRPr lang="es-ES" b="1" dirty="0">
              <a:solidFill>
                <a:srgbClr val="146194">
                  <a:lumMod val="75000"/>
                </a:srgbClr>
              </a:solidFill>
            </a:endParaRPr>
          </a:p>
          <a:p>
            <a:pPr algn="ctr"/>
            <a:endParaRPr lang="es-ES" sz="24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16</a:t>
            </a:fld>
            <a:endParaRPr lang="es-ES" sz="1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848" y="138203"/>
            <a:ext cx="1129543" cy="119898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55B90F7F-04D8-42C4-966B-CFFB49CB0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057" y="5683985"/>
            <a:ext cx="2188214" cy="77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8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55640"/>
            <a:ext cx="10058400" cy="1120876"/>
          </a:xfrm>
        </p:spPr>
        <p:txBody>
          <a:bodyPr>
            <a:normAutofit/>
          </a:bodyPr>
          <a:lstStyle/>
          <a:p>
            <a:r>
              <a:rPr lang="es-ES" sz="5400" b="1" dirty="0"/>
              <a:t>GESTIÓN DE LISTAS DE ESPERA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EB697832-B088-4905-A16D-350797970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05" y="5153203"/>
            <a:ext cx="1443383" cy="1449157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631576"/>
            <a:ext cx="10611318" cy="497078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200" b="1" u="sng" dirty="0"/>
              <a:t>Si el alumno ya estaba matriculado en un Ciclo Formativo que se le adjudicó el 18 de julio y resultara de nuevo adjudicado en otro Ciclo Formativo más prioritario de acuerdo a su solicitud</a:t>
            </a:r>
            <a:r>
              <a:rPr lang="es-ES" sz="2200" b="1" dirty="0"/>
              <a:t>, podrá optar por: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/>
              <a:t>Mantener la actual</a:t>
            </a:r>
            <a:r>
              <a:rPr lang="es-ES" sz="2200" b="1" dirty="0"/>
              <a:t> matrícula y renunciar al nuevo Ciclo Formativo adjudicado.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/>
              <a:t>Matricularse</a:t>
            </a:r>
            <a:r>
              <a:rPr lang="es-ES" sz="2200" b="1" dirty="0"/>
              <a:t> en el nuevo Ciclo Formativo adjudicado, </a:t>
            </a:r>
            <a:r>
              <a:rPr lang="es-ES" sz="2200" b="1" u="sng" dirty="0"/>
              <a:t>previa anulación de la matricula anterior</a:t>
            </a:r>
            <a:r>
              <a:rPr lang="es-ES" sz="2200" b="1" dirty="0"/>
              <a:t>. Una vez anulada la matrícula, deberá formalizar la nueva matrícula de forma telemática a través de la secretaría virtual o de manera presencial en el centro educativo </a:t>
            </a:r>
            <a:r>
              <a:rPr lang="es-ES" sz="2200" b="1" u="sng" dirty="0"/>
              <a:t>en los días 5 ,6, 7 y 8 de septiembre</a:t>
            </a:r>
            <a:r>
              <a:rPr lang="es-ES" sz="22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s-ES" sz="2200" b="1" dirty="0"/>
          </a:p>
          <a:p>
            <a:pPr lvl="2">
              <a:buClr>
                <a:prstClr val="white"/>
              </a:buClr>
            </a:pPr>
            <a:r>
              <a:rPr lang="es-ES" sz="2000" b="1" u="sng" dirty="0">
                <a:solidFill>
                  <a:prstClr val="white">
                    <a:tint val="75000"/>
                  </a:prstClr>
                </a:solidFill>
              </a:rPr>
              <a:t>Los alumnos/as que no formalicen su matrícula, perderán el derecho a la plaza asignada y serán excluidos del proceso de admisión.</a:t>
            </a:r>
            <a:endParaRPr lang="es-ES" sz="2200" b="1" u="sng" dirty="0"/>
          </a:p>
          <a:p>
            <a:endParaRPr lang="es-ES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5E9F-5835-41BA-971D-98E1483F043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76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01" y="4413318"/>
            <a:ext cx="1297581" cy="1295554"/>
          </a:xfrm>
          <a:prstGeom prst="rect">
            <a:avLst/>
          </a:prstGeom>
          <a:effectLst>
            <a:glow rad="114300">
              <a:schemeClr val="tx1">
                <a:alpha val="40000"/>
              </a:schemeClr>
            </a:glow>
            <a:softEdge rad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85135"/>
            <a:ext cx="10058400" cy="1022555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GESTIÓN DE LISTAS DE ESPERA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739152"/>
            <a:ext cx="10200098" cy="4374777"/>
          </a:xfrm>
        </p:spPr>
        <p:txBody>
          <a:bodyPr>
            <a:normAutofit/>
          </a:bodyPr>
          <a:lstStyle/>
          <a:p>
            <a:pPr algn="just"/>
            <a:r>
              <a:rPr lang="es-ES" sz="2400" b="1" dirty="0"/>
              <a:t>Después de la adjudicación del día 4 de septiembre, los centros educativos gestionarán las listas de espera resultantes, de forma telefónica, del 11 al 15 de septiembre.</a:t>
            </a:r>
          </a:p>
          <a:p>
            <a:endParaRPr lang="es-ES" sz="2400" b="1" u="sng" dirty="0"/>
          </a:p>
          <a:p>
            <a:pPr lvl="2"/>
            <a:endParaRPr lang="es-ES" sz="2000" b="1" u="sng" dirty="0"/>
          </a:p>
          <a:p>
            <a:pPr lvl="2"/>
            <a:r>
              <a:rPr lang="es-ES" sz="2000" b="1" u="sng" dirty="0"/>
              <a:t>Los alumnos/as que sean llamados formalizarán su matrícula, si están interesados, a la mayor brevedad posible. </a:t>
            </a:r>
            <a:endParaRPr lang="es-ES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5E9F-5835-41BA-971D-98E1483F043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85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432620"/>
            <a:ext cx="10058400" cy="144534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PERIODO EXTRAORDINARIO DE SOLICITUD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445342"/>
            <a:ext cx="10058401" cy="5171768"/>
          </a:xfrm>
        </p:spPr>
        <p:txBody>
          <a:bodyPr>
            <a:normAutofit/>
          </a:bodyPr>
          <a:lstStyle/>
          <a:p>
            <a:pPr algn="just"/>
            <a:endParaRPr lang="es-ES" sz="2400" b="1" dirty="0"/>
          </a:p>
          <a:p>
            <a:pPr algn="just"/>
            <a:r>
              <a:rPr lang="es-ES" sz="2400" b="1" dirty="0"/>
              <a:t>Una vez realizada la adjudicación de solicitantes en lista de espera, se abrirá un nuevo plazo de solicitud extraordinario, para solicitar las plazas no cubiertas y que se hará telemáticamente a través de</a:t>
            </a:r>
          </a:p>
          <a:p>
            <a:pPr algn="just"/>
            <a:endParaRPr lang="es-ES" sz="2400" b="1" dirty="0"/>
          </a:p>
          <a:p>
            <a:pPr lvl="0" algn="ctr">
              <a:buClr>
                <a:prstClr val="white"/>
              </a:buClr>
            </a:pPr>
            <a:endParaRPr lang="es-ES" sz="2400" b="1" dirty="0">
              <a:solidFill>
                <a:prstClr val="white"/>
              </a:solidFill>
            </a:endParaRPr>
          </a:p>
          <a:p>
            <a:pPr lvl="0" algn="ctr">
              <a:buClr>
                <a:prstClr val="white"/>
              </a:buClr>
            </a:pPr>
            <a:r>
              <a:rPr lang="es-ES" sz="2800" b="1" dirty="0">
                <a:solidFill>
                  <a:prstClr val="white"/>
                </a:solidFill>
              </a:rPr>
              <a:t>Plazo de solicitud: Del 4 al 8 de septiembre</a:t>
            </a:r>
          </a:p>
          <a:p>
            <a:pPr algn="just"/>
            <a:endParaRPr lang="es-ES" sz="2400" b="1" dirty="0"/>
          </a:p>
          <a:p>
            <a:pPr algn="just"/>
            <a:r>
              <a:rPr lang="es-ES" sz="2400" b="1" dirty="0"/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5E9F-5835-41BA-971D-98E1483F043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AF9AAA7-F640-4ED0-A89C-5C24CDA98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644" y="3586179"/>
            <a:ext cx="251177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1114151" y="2133600"/>
            <a:ext cx="8535988" cy="4114799"/>
          </a:xfrm>
        </p:spPr>
        <p:txBody>
          <a:bodyPr>
            <a:normAutofit/>
          </a:bodyPr>
          <a:lstStyle/>
          <a:p>
            <a:pPr lvl="1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rgbClr val="146194">
                    <a:lumMod val="75000"/>
                  </a:srgbClr>
                </a:solidFill>
              </a:rPr>
              <a:t>Tener entre 15 y 17 años cumplidos a 31 de diciembre de 2023.</a:t>
            </a:r>
          </a:p>
          <a:p>
            <a:pPr lvl="1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rgbClr val="146194">
                    <a:lumMod val="75000"/>
                  </a:srgbClr>
                </a:solidFill>
              </a:rPr>
              <a:t>Estar matriculado en 3º o 4º de ESO (excepcionalmente en 2º ESO).</a:t>
            </a:r>
          </a:p>
          <a:p>
            <a:pPr lvl="1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rgbClr val="146194">
                    <a:lumMod val="75000"/>
                  </a:srgbClr>
                </a:solidFill>
              </a:rPr>
              <a:t>Tener propuesta favorable de incorporación a un ciclo formativo de grado básico.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2</a:t>
            </a:fld>
            <a:endParaRPr lang="es-ES" sz="12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060C7A12-4CAA-48CD-BE2B-10540DD5B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8" y="639763"/>
            <a:ext cx="10058400" cy="1268412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/>
              <a:t>REQUISITOS PARA ACCEDER A UN CICLO FORMATIVO DE GRADO BÁSICO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04642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627353"/>
            <a:ext cx="10058400" cy="144534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PERIODO EXTRAORDINARIO DE SOLICITUD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2260600"/>
            <a:ext cx="10058401" cy="398780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s-ES" sz="5100" b="1" u="sng" dirty="0"/>
          </a:p>
          <a:p>
            <a:pPr algn="ctr"/>
            <a:r>
              <a:rPr lang="es-ES" sz="5100" b="1" dirty="0"/>
              <a:t>¿QUIÉN PUEDE SOLICITAR?</a:t>
            </a:r>
          </a:p>
          <a:p>
            <a:pPr algn="just"/>
            <a:r>
              <a:rPr lang="es-ES" sz="3600" b="1" u="sng" dirty="0"/>
              <a:t>Cualquier persona</a:t>
            </a:r>
            <a:r>
              <a:rPr lang="es-ES" sz="3600" b="1" dirty="0"/>
              <a:t>, haya o no participado en el periodo ordinario de admisión, que esté interesada en conseguir una de estas vacantes. Podrá hacer una solicitud siempre </a:t>
            </a:r>
            <a:r>
              <a:rPr lang="es-ES" sz="3600" b="1" u="sng" dirty="0"/>
              <a:t>que cumpla los requisitos establecidos en la convocatoria</a:t>
            </a:r>
            <a:r>
              <a:rPr lang="es-ES" sz="3600" b="1" dirty="0"/>
              <a:t>.</a:t>
            </a:r>
          </a:p>
          <a:p>
            <a:pPr lvl="1"/>
            <a:endParaRPr lang="es-ES" sz="2400" b="1" dirty="0"/>
          </a:p>
          <a:p>
            <a:pPr algn="just"/>
            <a:endParaRPr lang="es-ES" sz="2400" b="1" dirty="0"/>
          </a:p>
          <a:p>
            <a:pPr algn="just"/>
            <a:r>
              <a:rPr lang="es-ES" sz="2400" b="1" dirty="0"/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5E9F-5835-41BA-971D-98E1483F043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73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40774"/>
            <a:ext cx="10058400" cy="146500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Periodo extraordinario de solicitud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2005781"/>
            <a:ext cx="9816640" cy="3988619"/>
          </a:xfrm>
        </p:spPr>
        <p:txBody>
          <a:bodyPr/>
          <a:lstStyle/>
          <a:p>
            <a:pPr algn="ctr"/>
            <a:r>
              <a:rPr lang="es-ES" sz="2400" b="1" dirty="0"/>
              <a:t>¿CUÁNDO SE PUBLICARÁ LA RESOLUCIÓN DEFINITIVA DE ESTAS PLAZAS?</a:t>
            </a:r>
          </a:p>
          <a:p>
            <a:pPr algn="ctr"/>
            <a:r>
              <a:rPr lang="es-ES" sz="2800" b="1" dirty="0">
                <a:solidFill>
                  <a:schemeClr val="tx1"/>
                </a:solidFill>
              </a:rPr>
              <a:t>EL 20 DE SEPTIEMBRE DE 2023</a:t>
            </a:r>
          </a:p>
          <a:p>
            <a:pPr algn="ctr"/>
            <a:endParaRPr lang="es-ES" sz="1800" b="1" dirty="0">
              <a:solidFill>
                <a:schemeClr val="tx1"/>
              </a:solidFill>
            </a:endParaRPr>
          </a:p>
          <a:p>
            <a:pPr algn="ctr"/>
            <a:r>
              <a:rPr lang="es-ES" sz="2400" b="1" dirty="0"/>
              <a:t>¿DÓNDE SE PUBLICARÁ  LA ADJUDICACIÓN DE ESTAS PLAZAS?</a:t>
            </a:r>
          </a:p>
          <a:p>
            <a:pPr lvl="1" algn="just">
              <a:buClr>
                <a:prstClr val="white"/>
              </a:buClr>
            </a:pPr>
            <a:r>
              <a:rPr lang="es-ES" sz="2600" b="1" dirty="0">
                <a:solidFill>
                  <a:prstClr val="white">
                    <a:tint val="75000"/>
                  </a:prstClr>
                </a:solidFill>
              </a:rPr>
              <a:t>En el Portal de Educación </a:t>
            </a:r>
            <a:r>
              <a:rPr lang="es-ES" sz="2600" b="1" dirty="0">
                <a:solidFill>
                  <a:prstClr val="white">
                    <a:tint val="75000"/>
                  </a:prstClr>
                </a:solidFill>
                <a:hlinkClick r:id="rId2"/>
              </a:rPr>
              <a:t>www.educa.jccm.es</a:t>
            </a:r>
            <a:r>
              <a:rPr lang="es-ES" sz="2600" b="1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s-ES" sz="2600" dirty="0">
                <a:solidFill>
                  <a:prstClr val="white">
                    <a:tint val="75000"/>
                  </a:prstClr>
                </a:solidFill>
              </a:rPr>
              <a:t>a través de la Plataforma  </a:t>
            </a:r>
            <a:endParaRPr lang="es-ES" sz="2600" b="1" dirty="0">
              <a:solidFill>
                <a:prstClr val="white">
                  <a:tint val="75000"/>
                </a:prstClr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5E9F-5835-41BA-971D-98E1483F043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853" y="511277"/>
            <a:ext cx="1129543" cy="119898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F1018C12-0A33-4299-BFCD-0CDA8091A0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6647" y="5231307"/>
            <a:ext cx="251177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8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4213" y="511276"/>
            <a:ext cx="10058400" cy="1590347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/>
              <a:t>PERIODO EXTRAORDINARIO DE SOLICITUD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type="body" idx="1"/>
          </p:nvPr>
        </p:nvSpPr>
        <p:spPr>
          <a:xfrm>
            <a:off x="814840" y="2173159"/>
            <a:ext cx="9672767" cy="40037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dirty="0"/>
              <a:t>¿CUÁNDO Y CÓMO TENGO QUE REALIZAR LA MATRICULA SI ME HAN ADJUDICADO UNA DE ÉSTAS PLAZAS?</a:t>
            </a:r>
          </a:p>
          <a:p>
            <a:pPr algn="just">
              <a:buNone/>
            </a:pPr>
            <a:r>
              <a:rPr lang="es-ES" sz="2400" b="1" dirty="0"/>
              <a:t>De forma telemática a través de la plataforma </a:t>
            </a:r>
            <a:r>
              <a:rPr lang="es-ES" sz="2400" b="1" dirty="0" err="1"/>
              <a:t>EducamosCLM</a:t>
            </a:r>
            <a:r>
              <a:rPr lang="es-ES" sz="2400" b="1" dirty="0"/>
              <a:t> o de forma presencial en el centro educativo los días 21, 22, 23, 24 y 25 de septiembre.</a:t>
            </a:r>
            <a:r>
              <a:rPr lang="es-ES" sz="2400" b="1" u="sng" dirty="0">
                <a:solidFill>
                  <a:srgbClr val="FF0000"/>
                </a:solidFill>
              </a:rPr>
              <a:t> </a:t>
            </a:r>
            <a:endParaRPr lang="es-ES" sz="2400" b="1" u="sng" dirty="0"/>
          </a:p>
          <a:p>
            <a:pPr algn="ctr"/>
            <a:endParaRPr lang="es-ES" sz="24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5E9F-5835-41BA-971D-98E1483F043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350" y="4717723"/>
            <a:ext cx="1585341" cy="1787268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07690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99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4213" y="1022555"/>
            <a:ext cx="10058400" cy="367706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/>
              <a:t>OBSERVACIONES AL PROCESO DE ADMISIÓN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type="body" idx="1"/>
          </p:nvPr>
        </p:nvSpPr>
        <p:spPr>
          <a:xfrm>
            <a:off x="684213" y="2325329"/>
            <a:ext cx="9831388" cy="392307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sz="2400" b="1" dirty="0"/>
              <a:t>En el caso de que necesites </a:t>
            </a:r>
            <a:r>
              <a:rPr lang="es-ES" sz="2400" b="1" u="sng" dirty="0"/>
              <a:t>ayuda</a:t>
            </a:r>
            <a:r>
              <a:rPr lang="es-ES" sz="2400" b="1" dirty="0"/>
              <a:t> para realizar cualquier trámite de este proceso puedes dirigirte a los </a:t>
            </a:r>
            <a:r>
              <a:rPr lang="es-ES" sz="2400" b="1" u="sng" dirty="0"/>
              <a:t>centros educativos o a las Delegaciones  Provinciales.</a:t>
            </a:r>
          </a:p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sz="2400" b="1" dirty="0"/>
              <a:t>Para obtener </a:t>
            </a:r>
            <a:r>
              <a:rPr lang="es-ES" sz="2400" b="1" u="sng" dirty="0"/>
              <a:t>más información</a:t>
            </a:r>
            <a:r>
              <a:rPr lang="es-ES" sz="2400" b="1" dirty="0"/>
              <a:t> sobre el proceso de admisión y su normativa de aplicación puedes consultar el siguiente enlace:</a:t>
            </a:r>
          </a:p>
          <a:p>
            <a:pPr algn="ctr"/>
            <a:r>
              <a:rPr lang="es-ES" sz="2400" b="1" dirty="0">
                <a:hlinkClick r:id="rId3"/>
              </a:rPr>
              <a:t>http://www.educa.jccm.es/es/admision/admision-formacion-profesional/admision-ciclos-formativos-f-p-basica</a:t>
            </a:r>
            <a:endParaRPr lang="es-ES" sz="2400" b="1" dirty="0"/>
          </a:p>
          <a:p>
            <a:pPr algn="just"/>
            <a:endParaRPr lang="es-ES" b="1" dirty="0"/>
          </a:p>
          <a:p>
            <a:pPr algn="just"/>
            <a:endParaRPr lang="es-ES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1200" dirty="0"/>
              <a:t>24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03436" y="169620"/>
            <a:ext cx="1878355" cy="185515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156883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BD7BFF-6D6B-4994-86E4-1EE01F5F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40659"/>
            <a:ext cx="10821232" cy="1900517"/>
          </a:xfrm>
        </p:spPr>
        <p:txBody>
          <a:bodyPr>
            <a:normAutofit fontScale="90000"/>
          </a:bodyPr>
          <a:lstStyle/>
          <a:p>
            <a:r>
              <a:rPr lang="es-ES" sz="4900" b="1" dirty="0">
                <a:solidFill>
                  <a:prstClr val="white"/>
                </a:solidFill>
              </a:rPr>
              <a:t>PROPUESTA DE INCORPORACIÓN A UN CICLO FORMATIVO DE GRADO BÁSICO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2989E96-F9D9-44EE-A844-8278A28D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3</a:t>
            </a:fld>
            <a:endParaRPr lang="es-ES" sz="1200" dirty="0"/>
          </a:p>
        </p:txBody>
      </p:sp>
      <p:sp>
        <p:nvSpPr>
          <p:cNvPr id="5" name="Marcador de texto 1">
            <a:extLst>
              <a:ext uri="{FF2B5EF4-FFF2-40B4-BE49-F238E27FC236}">
                <a16:creationId xmlns:a16="http://schemas.microsoft.com/office/drawing/2014/main" xmlns="" id="{AB4280AB-8C51-43EE-9D18-D7B83E1C3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061883"/>
            <a:ext cx="9517622" cy="3932518"/>
          </a:xfrm>
        </p:spPr>
        <p:txBody>
          <a:bodyPr>
            <a:normAutofit/>
          </a:bodyPr>
          <a:lstStyle/>
          <a:p>
            <a:r>
              <a:rPr lang="es-ES" sz="2400" b="1" dirty="0"/>
              <a:t>¿QUIÉN ELABORA ESTA PROPUESTA?</a:t>
            </a:r>
          </a:p>
          <a:p>
            <a:pPr algn="just"/>
            <a:r>
              <a:rPr lang="es-ES" dirty="0"/>
              <a:t>El tutor/a del alumno/a y el orientador/a del centro de manera conjunta. </a:t>
            </a:r>
          </a:p>
          <a:p>
            <a:pPr algn="just"/>
            <a:r>
              <a:rPr lang="es-ES" dirty="0"/>
              <a:t>En reunión del equipo docente se decidirá por unanimidad o mayoría de 2/3 si esa propuesta es </a:t>
            </a:r>
            <a:r>
              <a:rPr lang="es-ES" b="1" dirty="0"/>
              <a:t>favorable</a:t>
            </a:r>
            <a:r>
              <a:rPr lang="es-ES" dirty="0"/>
              <a:t>. En caso de desacuerdo, se establecerá que la propuesta se considera </a:t>
            </a:r>
            <a:r>
              <a:rPr lang="es-ES" b="1" dirty="0"/>
              <a:t>desfavorable</a:t>
            </a:r>
            <a:r>
              <a:rPr lang="es-ES" dirty="0"/>
              <a:t>.</a:t>
            </a:r>
          </a:p>
          <a:p>
            <a:pPr algn="just"/>
            <a:r>
              <a:rPr lang="es-ES" sz="2400" b="1" dirty="0"/>
              <a:t>¿QUÉ DOCUMENTO/S SE UTILIZA?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dirty="0"/>
              <a:t>El </a:t>
            </a:r>
            <a:r>
              <a:rPr lang="es-ES" b="1" dirty="0"/>
              <a:t>Anexo II </a:t>
            </a:r>
            <a:r>
              <a:rPr lang="es-ES" dirty="0"/>
              <a:t>de la convocatoria.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dirty="0"/>
              <a:t>En propuestas de </a:t>
            </a:r>
            <a:r>
              <a:rPr lang="es-ES" b="1" dirty="0"/>
              <a:t>alumnos/as con necesidades educativas especiales</a:t>
            </a:r>
            <a:r>
              <a:rPr lang="es-ES" dirty="0"/>
              <a:t>: el Anexo II se acompañará del </a:t>
            </a:r>
            <a:r>
              <a:rPr lang="es-ES" b="1" dirty="0"/>
              <a:t>Anexo II Bis </a:t>
            </a:r>
            <a:r>
              <a:rPr lang="es-ES" dirty="0"/>
              <a:t>de la convocatoria.</a:t>
            </a:r>
          </a:p>
        </p:txBody>
      </p:sp>
    </p:spTree>
    <p:extLst>
      <p:ext uri="{BB962C8B-B14F-4D97-AF65-F5344CB8AC3E}">
        <p14:creationId xmlns:p14="http://schemas.microsoft.com/office/powerpoint/2010/main" val="287961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2BEE25-16C1-4EB1-8209-AEAC614E6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10969905" cy="1680882"/>
          </a:xfrm>
        </p:spPr>
        <p:txBody>
          <a:bodyPr>
            <a:normAutofit fontScale="90000"/>
          </a:bodyPr>
          <a:lstStyle/>
          <a:p>
            <a:r>
              <a:rPr lang="es-ES" sz="4900" b="1" dirty="0">
                <a:solidFill>
                  <a:prstClr val="white"/>
                </a:solidFill>
              </a:rPr>
              <a:t>PROPUESTA DE INCORPORACIÓN A UN CICLO FORMATIVO DE GRADO BÁSICO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A9AF9E1-0AC6-4F93-A2A4-C91F678E0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2743200"/>
            <a:ext cx="10127223" cy="3505200"/>
          </a:xfrm>
        </p:spPr>
        <p:txBody>
          <a:bodyPr>
            <a:normAutofit/>
          </a:bodyPr>
          <a:lstStyle/>
          <a:p>
            <a:pPr lvl="0">
              <a:buClr>
                <a:prstClr val="white"/>
              </a:buClr>
            </a:pPr>
            <a:r>
              <a:rPr lang="es-ES" sz="2800" b="1" dirty="0">
                <a:solidFill>
                  <a:srgbClr val="146194">
                    <a:lumMod val="75000"/>
                  </a:srgbClr>
                </a:solidFill>
              </a:rPr>
              <a:t>¿COMO SE GESTIONA EL DOCUMENTO DE PROPUESTA?</a:t>
            </a:r>
          </a:p>
          <a:p>
            <a:pPr lvl="0">
              <a:buClr>
                <a:prstClr val="white"/>
              </a:buClr>
            </a:pPr>
            <a:r>
              <a:rPr lang="es-ES" sz="2600" dirty="0">
                <a:solidFill>
                  <a:srgbClr val="146194">
                    <a:lumMod val="75000"/>
                  </a:srgbClr>
                </a:solidFill>
              </a:rPr>
              <a:t>Se debe enviar por correo electrónico al Inspector del centro.</a:t>
            </a:r>
          </a:p>
          <a:p>
            <a:pPr lvl="0">
              <a:buClr>
                <a:prstClr val="white"/>
              </a:buClr>
            </a:pPr>
            <a:r>
              <a:rPr lang="es-ES" sz="2800" b="1" dirty="0">
                <a:solidFill>
                  <a:srgbClr val="146194">
                    <a:lumMod val="75000"/>
                  </a:srgbClr>
                </a:solidFill>
              </a:rPr>
              <a:t>¿EN QUÉ PLAZO?</a:t>
            </a:r>
          </a:p>
          <a:p>
            <a:pPr marL="342900" lvl="0" indent="-342900" algn="just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es-ES" sz="2600" dirty="0">
                <a:solidFill>
                  <a:srgbClr val="146194">
                    <a:lumMod val="75000"/>
                  </a:srgbClr>
                </a:solidFill>
              </a:rPr>
              <a:t>A la mayor brevedad posible y hasta el 23 de junio. </a:t>
            </a:r>
          </a:p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D20B887-77B3-4867-A530-FBC12CAA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4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10904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5B873A-ABB9-49C7-9F7B-244F4E7F6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88" y="286872"/>
            <a:ext cx="11654117" cy="2169457"/>
          </a:xfrm>
        </p:spPr>
        <p:txBody>
          <a:bodyPr/>
          <a:lstStyle/>
          <a:p>
            <a:r>
              <a:rPr lang="es-ES" sz="4800" b="1" dirty="0">
                <a:solidFill>
                  <a:prstClr val="white"/>
                </a:solidFill>
              </a:rPr>
              <a:t>PROPUESTA DE INCORPORACIÓN A UN CICLO FORMATIVO DE GRADO BÁSICO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CFAD61A-67F3-41DA-B8AB-993A0C751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151529"/>
            <a:ext cx="9678988" cy="4096871"/>
          </a:xfrm>
        </p:spPr>
        <p:txBody>
          <a:bodyPr>
            <a:normAutofit/>
          </a:bodyPr>
          <a:lstStyle/>
          <a:p>
            <a:pPr lvl="0" algn="just">
              <a:buClr>
                <a:prstClr val="white"/>
              </a:buClr>
            </a:pPr>
            <a:r>
              <a:rPr lang="es-ES" sz="2400" b="1" dirty="0">
                <a:solidFill>
                  <a:srgbClr val="146194">
                    <a:lumMod val="75000"/>
                  </a:srgbClr>
                </a:solidFill>
              </a:rPr>
              <a:t>COMUNICACIÓN A LOS PADRES Y MADRES</a:t>
            </a:r>
          </a:p>
          <a:p>
            <a:pPr lvl="0" algn="just">
              <a:buClr>
                <a:prstClr val="white"/>
              </a:buClr>
            </a:pPr>
            <a:r>
              <a:rPr lang="es-ES" dirty="0">
                <a:solidFill>
                  <a:srgbClr val="146194">
                    <a:lumMod val="75000"/>
                  </a:srgbClr>
                </a:solidFill>
              </a:rPr>
              <a:t>El tutor/a del alumno/a y el orientador/a del centro comunicarán a la familia la propuesta para continuación de estudios en Ciclo Formativo de Grado Básico de su hijo/a, informándoles también sobre las características de estas enseñanzas y del proceso de solicitud y matrícula de la misma. </a:t>
            </a:r>
          </a:p>
          <a:p>
            <a:pPr lvl="0" algn="just">
              <a:buClr>
                <a:prstClr val="white"/>
              </a:buClr>
            </a:pPr>
            <a:r>
              <a:rPr lang="es-ES" dirty="0">
                <a:solidFill>
                  <a:srgbClr val="146194">
                    <a:lumMod val="75000"/>
                  </a:srgbClr>
                </a:solidFill>
              </a:rPr>
              <a:t>El centro debe enviar a la familia el documento </a:t>
            </a:r>
            <a:r>
              <a:rPr lang="es-ES" b="1" dirty="0">
                <a:solidFill>
                  <a:srgbClr val="146194">
                    <a:lumMod val="75000"/>
                  </a:srgbClr>
                </a:solidFill>
              </a:rPr>
              <a:t>Anexo III, </a:t>
            </a:r>
            <a:r>
              <a:rPr lang="es-ES" dirty="0">
                <a:solidFill>
                  <a:srgbClr val="146194">
                    <a:lumMod val="75000"/>
                  </a:srgbClr>
                </a:solidFill>
              </a:rPr>
              <a:t>para que quede constancia del </a:t>
            </a:r>
            <a:r>
              <a:rPr lang="es-ES" b="1" dirty="0">
                <a:solidFill>
                  <a:srgbClr val="146194">
                    <a:lumMod val="75000"/>
                  </a:srgbClr>
                </a:solidFill>
              </a:rPr>
              <a:t>consentimiento o desacuerdo </a:t>
            </a:r>
            <a:r>
              <a:rPr lang="es-ES" dirty="0">
                <a:solidFill>
                  <a:srgbClr val="146194">
                    <a:lumMod val="75000"/>
                  </a:srgbClr>
                </a:solidFill>
              </a:rPr>
              <a:t>con la propuesta.</a:t>
            </a:r>
          </a:p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793DB99-70E1-48E3-AB28-95083419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5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54431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56506" y="1307690"/>
            <a:ext cx="9678988" cy="448662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¿CUANDO TENGO QUE REALIZAR LA SOLICITUD?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>
                <a:solidFill>
                  <a:schemeClr val="tx1"/>
                </a:solidFill>
              </a:rPr>
              <a:t>DEL 12 DE JUNIO AL 29 DE JUNIO DE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6</a:t>
            </a:fld>
            <a:endParaRPr lang="es-ES" sz="12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206477"/>
            <a:ext cx="10058400" cy="127709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394" y="245530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7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1"/>
            <a:ext cx="10058400" cy="1258887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  <a:endParaRPr lang="es-ES" sz="5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7</a:t>
            </a:fld>
            <a:endParaRPr lang="es-ES" sz="1200" dirty="0"/>
          </a:p>
        </p:txBody>
      </p:sp>
      <p:sp>
        <p:nvSpPr>
          <p:cNvPr id="6" name="Marcador de texto 7">
            <a:extLst>
              <a:ext uri="{FF2B5EF4-FFF2-40B4-BE49-F238E27FC236}">
                <a16:creationId xmlns:a16="http://schemas.microsoft.com/office/drawing/2014/main" xmlns="" id="{53875045-86A2-414C-B87E-472E5F305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729" y="950259"/>
            <a:ext cx="10990730" cy="557604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2400" b="1" dirty="0"/>
              <a:t>¿CÓMO SE DEBE REALIZAR LA SOLICITUD?</a:t>
            </a:r>
          </a:p>
          <a:p>
            <a:r>
              <a:rPr lang="es-ES" dirty="0"/>
              <a:t>Preferentemente a través de la secretaría virtual de la </a:t>
            </a:r>
            <a:r>
              <a:rPr lang="es-ES" b="1" dirty="0"/>
              <a:t>plataforma educativa  </a:t>
            </a:r>
            <a:r>
              <a:rPr lang="es-ES" dirty="0"/>
              <a:t>							</a:t>
            </a:r>
            <a:r>
              <a:rPr lang="es-ES" dirty="0">
                <a:hlinkClick r:id="rId2"/>
              </a:rPr>
              <a:t>(</a:t>
            </a:r>
            <a:r>
              <a:rPr lang="es-ES" dirty="0">
                <a:hlinkClick r:id="rId3"/>
              </a:rPr>
              <a:t>https://educamosclm.castillalamancha.es/</a:t>
            </a:r>
            <a:r>
              <a:rPr lang="es-ES" dirty="0"/>
              <a:t>)</a:t>
            </a:r>
          </a:p>
          <a:p>
            <a:endParaRPr lang="es-ES" b="1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Se pueden solicitar un máximo de 6 ciclos por orden de preferencia teniendo en cuenta: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ES" sz="2000" dirty="0"/>
              <a:t>La oferta de ciclos formativos de Grado Básico en Castilla-La Mancha. Puede consultarla en el siguiente enlace: </a:t>
            </a:r>
          </a:p>
          <a:p>
            <a:pPr lvl="2" algn="just"/>
            <a:r>
              <a:rPr lang="es-ES" dirty="0">
                <a:hlinkClick r:id="rId4"/>
              </a:rPr>
              <a:t>http://www.educa.jccm.es/es/fpclm/estudios-formacion-profesional/estudios-ofertados</a:t>
            </a:r>
            <a:endParaRPr lang="es-ES" dirty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ES" sz="2000" dirty="0"/>
              <a:t>Las preferencias personales del alumno/a-familia.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ES" sz="2000" dirty="0"/>
              <a:t>Las posibilidades de movilidad del alumno/a.</a:t>
            </a:r>
          </a:p>
          <a:p>
            <a:pPr lvl="1" algn="just"/>
            <a:endParaRPr lang="es-ES" sz="2000" dirty="0"/>
          </a:p>
          <a:p>
            <a:pPr marL="0" lvl="1" algn="just"/>
            <a:r>
              <a:rPr lang="es-ES" sz="2000" dirty="0">
                <a:solidFill>
                  <a:schemeClr val="tx1"/>
                </a:solidFill>
              </a:rPr>
              <a:t>Se puede solicitar de </a:t>
            </a:r>
            <a:r>
              <a:rPr lang="es-ES" sz="2000" b="1" dirty="0">
                <a:solidFill>
                  <a:schemeClr val="tx1"/>
                </a:solidFill>
              </a:rPr>
              <a:t>forma presencial cumplimentando el Anexo I </a:t>
            </a:r>
            <a:r>
              <a:rPr lang="es-ES" sz="2000" dirty="0">
                <a:solidFill>
                  <a:schemeClr val="tx1"/>
                </a:solidFill>
              </a:rPr>
              <a:t>de solicitud y registrando la misma por cualquiera de los medios establecidos en la Ley de Procedimiento Administrativo Común.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0339F87-60C4-4828-8CA3-40B5295702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7953" y="1889241"/>
            <a:ext cx="2512575" cy="89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5"/>
            <a:ext cx="10058400" cy="1120878"/>
          </a:xfrm>
        </p:spPr>
        <p:txBody>
          <a:bodyPr/>
          <a:lstStyle/>
          <a:p>
            <a:pPr algn="ctr"/>
            <a:r>
              <a:rPr lang="es-ES" sz="5400" b="1"/>
              <a:t>DOCUMENTACIÓN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4660490"/>
            <a:ext cx="8535988" cy="2054942"/>
          </a:xfrm>
        </p:spPr>
        <p:txBody>
          <a:bodyPr>
            <a:norm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935E9F-5835-41BA-971D-98E1483F043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288326128"/>
              </p:ext>
            </p:extLst>
          </p:nvPr>
        </p:nvGraphicFramePr>
        <p:xfrm>
          <a:off x="721199" y="1356852"/>
          <a:ext cx="7298813" cy="397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7816645" y="1356851"/>
            <a:ext cx="3067687" cy="1891077"/>
            <a:chOff x="-233375" y="484"/>
            <a:chExt cx="3067687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ectángulo redondeado 10"/>
            <p:cNvSpPr/>
            <p:nvPr/>
          </p:nvSpPr>
          <p:spPr>
            <a:xfrm>
              <a:off x="-233375" y="484"/>
              <a:ext cx="3067687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92315" y="92799"/>
              <a:ext cx="2659547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marR="0" lvl="0" indent="0" algn="ctr" defTabSz="1244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No deben aportar nada, sólo cumplimentar la solicitud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7816645" y="3340241"/>
            <a:ext cx="3067686" cy="1891077"/>
            <a:chOff x="-145075" y="2080669"/>
            <a:chExt cx="3071388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ectángulo redondeado 13"/>
            <p:cNvSpPr/>
            <p:nvPr/>
          </p:nvSpPr>
          <p:spPr>
            <a:xfrm>
              <a:off x="-145075" y="2080669"/>
              <a:ext cx="3071388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/>
            <p:cNvSpPr/>
            <p:nvPr/>
          </p:nvSpPr>
          <p:spPr>
            <a:xfrm>
              <a:off x="99102" y="2172984"/>
              <a:ext cx="2734895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43815" rIns="87630" bIns="43815" numCol="1" spcCol="1270" anchor="ctr" anchorCtr="0">
              <a:no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Deben aportar la documentación correspondiente junto a la solicitud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816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60438"/>
            <a:ext cx="10058400" cy="117987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PUBLICACIÓN DE LAS ADJUDICACIONES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740310"/>
            <a:ext cx="10058402" cy="4283971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Todas las publicaciones se realizarán en el Portal de Educación (</a:t>
            </a:r>
            <a:r>
              <a:rPr lang="es-ES" sz="3200" b="1" dirty="0">
                <a:hlinkClick r:id="rId2"/>
              </a:rPr>
              <a:t>www.educa.jccm.es</a:t>
            </a:r>
            <a:r>
              <a:rPr lang="es-ES" sz="3200" b="1" dirty="0"/>
              <a:t>) a través de la plataforma educativa </a:t>
            </a:r>
            <a:r>
              <a:rPr lang="es-ES" sz="3200" b="1" dirty="0" err="1"/>
              <a:t>EducamosCLM</a:t>
            </a:r>
            <a:endParaRPr lang="es-ES" sz="3200" b="1" dirty="0"/>
          </a:p>
          <a:p>
            <a:pPr algn="ctr"/>
            <a:endParaRPr lang="es-ES" sz="3200" b="1" dirty="0"/>
          </a:p>
          <a:p>
            <a:pPr algn="ctr"/>
            <a:endParaRPr lang="es-ES" sz="3200" b="1" dirty="0"/>
          </a:p>
          <a:p>
            <a:pPr algn="ctr"/>
            <a:r>
              <a:rPr lang="es-ES" sz="3200" b="1" dirty="0"/>
              <a:t> (</a:t>
            </a:r>
            <a:r>
              <a:rPr lang="es-ES" sz="3200" b="1" dirty="0">
                <a:hlinkClick r:id="rId3"/>
              </a:rPr>
              <a:t>https://educamosclm.castillalamancha.es/)</a:t>
            </a:r>
            <a:endParaRPr lang="es-ES" sz="32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9</a:t>
            </a:fld>
            <a:endParaRPr lang="es-ES" sz="1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A306297-97D3-47DC-995B-619110528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869" y="3882295"/>
            <a:ext cx="251177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MISIÓN FORMACIÓN PROFESIONAL 2017-ALUMNADO.pptx" id="{258EB39E-C006-4CC7-923A-3DF4D7C4134B}" vid="{8EE29F80-7A2B-442D-BE92-3B9C33EC5B55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4420</TotalTime>
  <Words>1412</Words>
  <Application>Microsoft Office PowerPoint</Application>
  <PresentationFormat>Panorámica</PresentationFormat>
  <Paragraphs>142</Paragraphs>
  <Slides>23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Wingdings</vt:lpstr>
      <vt:lpstr>Wingdings 3</vt:lpstr>
      <vt:lpstr>Sector</vt:lpstr>
      <vt:lpstr>1_Sector</vt:lpstr>
      <vt:lpstr>ADMISIÓN CICLOS FORMATIVOS  DE GRADO BÁSICO  2023/2024  </vt:lpstr>
      <vt:lpstr>REQUISITOS PARA ACCEDER A UN CICLO FORMATIVO DE GRADO BÁSICO</vt:lpstr>
      <vt:lpstr>PROPUESTA DE INCORPORACIÓN A UN CICLO FORMATIVO DE GRADO BÁSICO</vt:lpstr>
      <vt:lpstr>PROPUESTA DE INCORPORACIÓN A UN CICLO FORMATIVO DE GRADO BÁSICO</vt:lpstr>
      <vt:lpstr>PROPUESTA DE INCORPORACIÓN A UN CICLO FORMATIVO DE GRADO BÁSICO</vt:lpstr>
      <vt:lpstr>solicitudes</vt:lpstr>
      <vt:lpstr>solicitudes</vt:lpstr>
      <vt:lpstr>DOCUMENTACIÓN</vt:lpstr>
      <vt:lpstr>PUBLICACIÓN DE LAS ADJUDICACIONES</vt:lpstr>
      <vt:lpstr>ADJUDICACIÓN PROVISIONAL </vt:lpstr>
      <vt:lpstr>ADJUDICACIÓN definitiva </vt:lpstr>
      <vt:lpstr>MATRÍCULA</vt:lpstr>
      <vt:lpstr>Presentación de PowerPoint</vt:lpstr>
      <vt:lpstr>Presentación de PowerPoint</vt:lpstr>
      <vt:lpstr>¿CUÁNDO TENGO QUE FORMALIZAR LA MATRÍCULA SI SOY REPETIDOR O PROMOCIONO A 2º CURSO?  DEL 26 DE JUNIO AL 3 DE JULIO DE 2023 </vt:lpstr>
      <vt:lpstr>ADJUDICACIÓN DE VACANTES RESULTANTES</vt:lpstr>
      <vt:lpstr>GESTIÓN DE LISTAS DE ESPERA</vt:lpstr>
      <vt:lpstr>GESTIÓN DE LISTAS DE ESPERA</vt:lpstr>
      <vt:lpstr>PERIODO EXTRAORDINARIO DE SOLICITUD</vt:lpstr>
      <vt:lpstr>PERIODO EXTRAORDINARIO DE SOLICITUD</vt:lpstr>
      <vt:lpstr>Periodo extraordinario de solicitud</vt:lpstr>
      <vt:lpstr>PERIODO EXTRAORDINARIO DE SOLICITUD</vt:lpstr>
      <vt:lpstr>OBSERVACIONES AL PROCESO DE ADMISIÓN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ADMISIÓN FORMACIÓN PROFESIONAL 2017/2018</dc:title>
  <dc:creator>eebb04 Elena Bravo Bargueno tfno:9252 47440</dc:creator>
  <cp:lastModifiedBy>Cuenta Microsoft</cp:lastModifiedBy>
  <cp:revision>138</cp:revision>
  <dcterms:created xsi:type="dcterms:W3CDTF">2017-04-25T08:05:39Z</dcterms:created>
  <dcterms:modified xsi:type="dcterms:W3CDTF">2023-06-09T07:38:33Z</dcterms:modified>
</cp:coreProperties>
</file>